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63" r:id="rId6"/>
    <p:sldId id="281" r:id="rId7"/>
    <p:sldId id="280" r:id="rId8"/>
    <p:sldId id="265" r:id="rId9"/>
    <p:sldId id="266" r:id="rId10"/>
    <p:sldId id="267" r:id="rId11"/>
    <p:sldId id="268" r:id="rId12"/>
    <p:sldId id="275" r:id="rId13"/>
    <p:sldId id="274" r:id="rId14"/>
    <p:sldId id="273" r:id="rId15"/>
    <p:sldId id="282" r:id="rId16"/>
    <p:sldId id="283" r:id="rId17"/>
    <p:sldId id="276" r:id="rId18"/>
    <p:sldId id="277" r:id="rId19"/>
    <p:sldId id="278" r:id="rId20"/>
    <p:sldId id="279" r:id="rId21"/>
    <p:sldId id="272" r:id="rId22"/>
    <p:sldId id="284" r:id="rId23"/>
    <p:sldId id="285" r:id="rId24"/>
    <p:sldId id="286" r:id="rId25"/>
    <p:sldId id="269" r:id="rId26"/>
    <p:sldId id="270" r:id="rId27"/>
    <p:sldId id="27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00"/>
  </p:normalViewPr>
  <p:slideViewPr>
    <p:cSldViewPr>
      <p:cViewPr varScale="1">
        <p:scale>
          <a:sx n="72" d="100"/>
          <a:sy n="72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1B8D2D-461E-4CE7-AC08-BE7BCDE66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8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3C80-F3A7-487E-B819-D9A8BE41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0BDD-1256-4DB8-9247-2D3567B95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8EB6-9C3D-49C2-B0BA-B65CC97D0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7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87E2-ED71-43B9-B1E8-3F149980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9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9D82-2C26-4224-814A-620A6DC4C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40DE-26DE-4AB5-9578-6C6C854BD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7A19-CC9D-4995-B752-0FD37405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F9F-E07F-4BE2-A59F-1B6398310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1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F05A-45E4-4E78-AC6E-8FFC7536C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1D0-1F09-4413-9A67-148D2F5F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532D77-B100-4DDD-81E7-3F02D3A46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Организация предметно-пространственной развивающей среды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во второй группе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раннего возраста.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764768" y="4869160"/>
            <a:ext cx="6400800" cy="108012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70C0"/>
                </a:solidFill>
              </a:rPr>
              <a:t>Воспитатель </a:t>
            </a:r>
            <a:r>
              <a:rPr lang="ru-RU" sz="2400" dirty="0" err="1" smtClean="0">
                <a:solidFill>
                  <a:srgbClr val="0070C0"/>
                </a:solidFill>
              </a:rPr>
              <a:t>Рожаева</a:t>
            </a:r>
            <a:r>
              <a:rPr lang="ru-RU" sz="2400" dirty="0" smtClean="0">
                <a:solidFill>
                  <a:srgbClr val="0070C0"/>
                </a:solidFill>
              </a:rPr>
              <a:t> Е.А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  <a:endParaRPr lang="ru-RU" sz="24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Чановский</a:t>
            </a:r>
            <a:r>
              <a:rPr lang="ru-RU" dirty="0" smtClean="0"/>
              <a:t> детский сад №5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Чаны </a:t>
            </a:r>
            <a:r>
              <a:rPr lang="ru-RU" dirty="0" smtClean="0"/>
              <a:t>2018год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4520193" cy="4010000"/>
          </a:xfrm>
        </p:spPr>
        <p:txBody>
          <a:bodyPr/>
          <a:lstStyle/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56792"/>
            <a:ext cx="4520193" cy="400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84168" y="1772816"/>
            <a:ext cx="1728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 также шнуровки, чудесные бусы, рыбалки, втулки, вкладыши для развития мелкой моторики наших пальчиков.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3376464" cy="4010000"/>
          </a:xfrm>
        </p:spPr>
        <p:txBody>
          <a:bodyPr/>
          <a:lstStyle/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90650"/>
            <a:ext cx="3960440" cy="428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2420888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Веселая гирлянда из разноцветных помпонов, пирамидки, матрешки, мозаика для сенсорного развития детей.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87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6400800" cy="4010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Музыкальный уголок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3559250" cy="38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2315" y="2410667"/>
            <a:ext cx="3828461" cy="25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43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631480"/>
            <a:ext cx="6400800" cy="40100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Уголок Конструирования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243" y="2079339"/>
            <a:ext cx="4211913" cy="29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23378"/>
            <a:ext cx="376700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920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3651" y="1556792"/>
            <a:ext cx="6400800" cy="4010000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Центр физического развития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Горка, мячики, кегли,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скакалки, рули.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2" y="1340768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2" y="4052925"/>
            <a:ext cx="3547886" cy="199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00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873560"/>
            <a:ext cx="6400800" cy="4010000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Центр «</a:t>
            </a:r>
            <a:r>
              <a:rPr lang="ru-RU" sz="2000" dirty="0" err="1" smtClean="0">
                <a:solidFill>
                  <a:srgbClr val="FF0000"/>
                </a:solidFill>
              </a:rPr>
              <a:t>Речевичок</a:t>
            </a:r>
            <a:r>
              <a:rPr lang="ru-RU" sz="2000" dirty="0" smtClean="0">
                <a:solidFill>
                  <a:srgbClr val="FF0000"/>
                </a:solidFill>
              </a:rPr>
              <a:t>»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 для занятий с детьми 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по речевому и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 познавательному 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развитию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72980"/>
            <a:ext cx="4536504" cy="449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5334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Театральный уголок «В гостях </a:t>
            </a:r>
            <a:r>
              <a:rPr lang="ru-RU" sz="2400" dirty="0" err="1" smtClean="0">
                <a:solidFill>
                  <a:srgbClr val="FF0000"/>
                </a:solidFill>
              </a:rPr>
              <a:t>усказки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95" y="2132856"/>
            <a:ext cx="6018810" cy="329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474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02">
            <a:off x="4091086" y="3006040"/>
            <a:ext cx="4319464" cy="242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403">
            <a:off x="729103" y="1434389"/>
            <a:ext cx="4104456" cy="259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99310" y="1650157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Настольный  театр к сказкам «Репка», «Колобок», «Курочка Ряба», «Теремок»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37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073"/>
            <a:ext cx="2890927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59" y="1556073"/>
            <a:ext cx="2659496" cy="193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27" y="3276550"/>
            <a:ext cx="2294425" cy="2434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1124" y="1990266"/>
            <a:ext cx="1173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Мягкие игрушки, шапочки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59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rgbClr val="0070C0"/>
                </a:solidFill>
              </a:rPr>
              <a:t>На празднике Осени использовалась </a:t>
            </a:r>
          </a:p>
          <a:p>
            <a:pPr algn="l"/>
            <a:r>
              <a:rPr lang="ru-RU" sz="1600" dirty="0" smtClean="0">
                <a:solidFill>
                  <a:srgbClr val="0070C0"/>
                </a:solidFill>
              </a:rPr>
              <a:t>театральная атрибутика.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5" y="2248898"/>
            <a:ext cx="429943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88" y="1531243"/>
            <a:ext cx="2953502" cy="221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44" y="3622797"/>
            <a:ext cx="2428965" cy="214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529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3960440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В ясельном возрасте ребенок проживает первый опыт адаптации, от которого зависит успешность дальнейшего вхождения малыша </a:t>
            </a:r>
            <a:r>
              <a:rPr lang="ru-RU" sz="2000" dirty="0">
                <a:solidFill>
                  <a:srgbClr val="0070C0"/>
                </a:solidFill>
              </a:rPr>
              <a:t>в социум. </a:t>
            </a:r>
            <a:r>
              <a:rPr lang="ru-RU" sz="2000" dirty="0" smtClean="0">
                <a:solidFill>
                  <a:srgbClr val="0070C0"/>
                </a:solidFill>
              </a:rPr>
              <a:t>Поэтому  </a:t>
            </a:r>
            <a:r>
              <a:rPr lang="ru-RU" sz="2000" dirty="0">
                <a:solidFill>
                  <a:srgbClr val="0070C0"/>
                </a:solidFill>
              </a:rPr>
              <a:t>из важных факторов организации адаптационного периода детей раннего возраста является создание предметно-развивающей среды в группе. Предметно-развивающая среда помогает нам обеспечить гармоничное развитие ребенка, создать эмоционально-положительную атмосферу в </a:t>
            </a:r>
            <a:r>
              <a:rPr lang="ru-RU" sz="2000" dirty="0" smtClean="0">
                <a:solidFill>
                  <a:srgbClr val="0070C0"/>
                </a:solidFill>
              </a:rPr>
              <a:t>группе.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412776"/>
            <a:ext cx="6400800" cy="4010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Уголок </a:t>
            </a:r>
            <a:r>
              <a:rPr lang="ru-RU" dirty="0" err="1" smtClean="0">
                <a:solidFill>
                  <a:srgbClr val="FF0000"/>
                </a:solidFill>
              </a:rPr>
              <a:t>Ряжения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80017"/>
            <a:ext cx="3096344" cy="405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3994" y="2444916"/>
            <a:ext cx="384042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2591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6328" y="1411263"/>
            <a:ext cx="6400800" cy="4010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Центр </a:t>
            </a:r>
            <a:r>
              <a:rPr lang="ru-RU" dirty="0">
                <a:solidFill>
                  <a:srgbClr val="FF0000"/>
                </a:solidFill>
              </a:rPr>
              <a:t>э</a:t>
            </a:r>
            <a:r>
              <a:rPr lang="ru-RU" dirty="0" smtClean="0">
                <a:solidFill>
                  <a:srgbClr val="FF0000"/>
                </a:solidFill>
              </a:rPr>
              <a:t>кспериментирования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6832"/>
            <a:ext cx="5334012" cy="364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3128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3" y="1700808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48" y="2845380"/>
            <a:ext cx="3763955" cy="282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085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2899" y="2011478"/>
            <a:ext cx="4213548" cy="316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2816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9644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4010000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800" kern="1200" dirty="0">
                <a:solidFill>
                  <a:srgbClr val="0070C0"/>
                </a:solidFill>
                <a:latin typeface="Arial" charset="0"/>
              </a:rPr>
              <a:t>Среда является одним из основных средств развития личности ребенка и источником его знаний и социального опыта. Все игрушки и пособия, которые окружают малыша, в той или иной мере оказывают влияние на его развитие. Все представленные вашему вниманию уголки и составляют предметно-развивающую среду. В </a:t>
            </a:r>
            <a:r>
              <a:rPr lang="ru-RU" sz="1800" kern="1200" dirty="0" smtClean="0">
                <a:solidFill>
                  <a:srgbClr val="0070C0"/>
                </a:solidFill>
                <a:latin typeface="Arial" charset="0"/>
              </a:rPr>
              <a:t>группе </a:t>
            </a:r>
            <a:r>
              <a:rPr lang="ru-RU" sz="1800" kern="1200" dirty="0">
                <a:solidFill>
                  <a:srgbClr val="0070C0"/>
                </a:solidFill>
                <a:latin typeface="Arial" charset="0"/>
              </a:rPr>
              <a:t>раннего возраста выделено большое открытое пространство, где детям предоставлена возможность играть с крупными игрушками, игрушками-двигателями, широко представлены игры и материалы по сенсорному развитию, игры по развитию речи.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09240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4010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ВЫВОД: Грамотно организованная </a:t>
            </a:r>
            <a:r>
              <a:rPr lang="ru-RU" dirty="0">
                <a:solidFill>
                  <a:srgbClr val="FF0000"/>
                </a:solidFill>
              </a:rPr>
              <a:t>среда дает возможность неформально построить педагогический процесс, избежать монотонности, помогает ребенку быть постоянно занятым полезным и интересным делом.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65564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208578" cy="39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8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4010000"/>
          </a:xfrm>
        </p:spPr>
        <p:txBody>
          <a:bodyPr/>
          <a:lstStyle/>
          <a:p>
            <a:r>
              <a:rPr lang="ru-RU" sz="1600" dirty="0">
                <a:solidFill>
                  <a:srgbClr val="FF0000"/>
                </a:solidFill>
              </a:rPr>
              <a:t>Цель</a:t>
            </a:r>
            <a:r>
              <a:rPr lang="ru-RU" sz="1600" dirty="0">
                <a:solidFill>
                  <a:srgbClr val="0070C0"/>
                </a:solidFill>
              </a:rPr>
              <a:t>: Создание оптимальных условий, способствующих всестороннему развитию ребенка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Задачи</a:t>
            </a:r>
            <a:r>
              <a:rPr lang="ru-RU" sz="1600" dirty="0">
                <a:solidFill>
                  <a:srgbClr val="0070C0"/>
                </a:solidFill>
              </a:rPr>
              <a:t>: 1. Обеспечить комфортность и безопасность обстановки : интерьер и среда группы имеет сходство с домашней обстановкой (устранение границ между зоной учебной деятельности и зонами для других видов активности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2. Создать нейтральное цветовое и световое решение в оформлении интерьера группы. Размер мебели для детей, расположение и размер оборудования соответствует рекомендациям </a:t>
            </a:r>
            <a:r>
              <a:rPr lang="ru-RU" sz="1600" dirty="0" err="1">
                <a:solidFill>
                  <a:srgbClr val="0070C0"/>
                </a:solidFill>
              </a:rPr>
              <a:t>СанПин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3. Предоставить достаточное наличие игрового и дидактического материала, способствующего возникновению и интенсивному развитию познавательных интересов ребенка, его волевых качеств, эмоций, чувств.</a:t>
            </a:r>
          </a:p>
        </p:txBody>
      </p:sp>
    </p:spTree>
    <p:extLst>
      <p:ext uri="{BB962C8B-B14F-4D97-AF65-F5344CB8AC3E}">
        <p14:creationId xmlns:p14="http://schemas.microsoft.com/office/powerpoint/2010/main" val="419678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132856"/>
            <a:ext cx="6030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 нашей </a:t>
            </a:r>
            <a:r>
              <a:rPr lang="ru-RU" dirty="0">
                <a:solidFill>
                  <a:srgbClr val="0070C0"/>
                </a:solidFill>
              </a:rPr>
              <a:t>группе оформлена игровая среда: «жилая комната», «кухня», уголок ряженья</a:t>
            </a:r>
            <a:r>
              <a:rPr lang="ru-RU" dirty="0" smtClean="0">
                <a:solidFill>
                  <a:srgbClr val="0070C0"/>
                </a:solidFill>
              </a:rPr>
              <a:t>, музыкальный уголок, </a:t>
            </a:r>
            <a:r>
              <a:rPr lang="ru-RU" dirty="0">
                <a:solidFill>
                  <a:srgbClr val="0070C0"/>
                </a:solidFill>
              </a:rPr>
              <a:t>а также центры развития: уголок природы, зона двигательной активности и уголок физического развития, уголок </a:t>
            </a:r>
            <a:r>
              <a:rPr lang="ru-RU" dirty="0" smtClean="0">
                <a:solidFill>
                  <a:srgbClr val="0070C0"/>
                </a:solidFill>
              </a:rPr>
              <a:t>«В гостях у сказки» с </a:t>
            </a:r>
            <a:r>
              <a:rPr lang="ru-RU" dirty="0">
                <a:solidFill>
                  <a:srgbClr val="0070C0"/>
                </a:solidFill>
              </a:rPr>
              <a:t>различными видами театров, книжный уголок, </a:t>
            </a:r>
            <a:r>
              <a:rPr lang="ru-RU" dirty="0" smtClean="0">
                <a:solidFill>
                  <a:srgbClr val="0070C0"/>
                </a:solidFill>
              </a:rPr>
              <a:t>центр познания в который входят уголок развития мелкой моторики и центр сенсорного развития, уголок конструирования, центр экспериментирования, центр </a:t>
            </a:r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dirty="0" err="1">
                <a:solidFill>
                  <a:srgbClr val="0070C0"/>
                </a:solidFill>
              </a:rPr>
              <a:t>Речевичок</a:t>
            </a:r>
            <a:r>
              <a:rPr lang="ru-RU" dirty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 для занятий с детьми </a:t>
            </a:r>
            <a:r>
              <a:rPr lang="ru-RU" dirty="0" smtClean="0">
                <a:solidFill>
                  <a:srgbClr val="0070C0"/>
                </a:solidFill>
              </a:rPr>
              <a:t>по </a:t>
            </a:r>
            <a:r>
              <a:rPr lang="ru-RU" dirty="0">
                <a:solidFill>
                  <a:srgbClr val="0070C0"/>
                </a:solidFill>
              </a:rPr>
              <a:t>речевому </a:t>
            </a:r>
            <a:r>
              <a:rPr lang="ru-RU" dirty="0" smtClean="0">
                <a:solidFill>
                  <a:srgbClr val="0070C0"/>
                </a:solidFill>
              </a:rPr>
              <a:t>и познавательному развитию.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0320" y="80157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Предлагаем вашему </a:t>
            </a:r>
            <a:r>
              <a:rPr lang="ru-RU" dirty="0" smtClean="0">
                <a:solidFill>
                  <a:srgbClr val="FF0000"/>
                </a:solidFill>
              </a:rPr>
              <a:t>вниманию </a:t>
            </a:r>
            <a:r>
              <a:rPr lang="ru-RU" dirty="0">
                <a:solidFill>
                  <a:srgbClr val="FF0000"/>
                </a:solidFill>
              </a:rPr>
              <a:t>предметно- </a:t>
            </a:r>
            <a:r>
              <a:rPr lang="ru-RU" dirty="0" smtClean="0">
                <a:solidFill>
                  <a:srgbClr val="FF0000"/>
                </a:solidFill>
              </a:rPr>
              <a:t>развивающую среду группы </a:t>
            </a:r>
            <a:r>
              <a:rPr lang="ru-RU" dirty="0" err="1" smtClean="0">
                <a:solidFill>
                  <a:srgbClr val="FF0000"/>
                </a:solidFill>
              </a:rPr>
              <a:t>Любознайки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6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491508"/>
            <a:ext cx="6400800" cy="40100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Кухонная и жилая зона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22340"/>
            <a:ext cx="2192287" cy="4222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83" y="2013142"/>
            <a:ext cx="5112913" cy="324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7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Уголок для Мальчиков    </a:t>
            </a:r>
            <a:r>
              <a:rPr lang="ru-RU" sz="2000" dirty="0" smtClean="0">
                <a:solidFill>
                  <a:srgbClr val="0070C0"/>
                </a:solidFill>
              </a:rPr>
              <a:t>С/р игра «Гараж»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2060848"/>
            <a:ext cx="6156176" cy="346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73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1087" y="1401972"/>
            <a:ext cx="6400800" cy="504056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Центр познания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103" y="195042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Центр сенсорного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развития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6438" y="195042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Уголок развития мелкой моторики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099059" y="1575109"/>
            <a:ext cx="504056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412682" y="1640756"/>
            <a:ext cx="504056" cy="12656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23" y="2586466"/>
            <a:ext cx="2233693" cy="304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99245"/>
            <a:ext cx="4862672" cy="273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07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Дидактическая игра «Веселое Солнышко»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50" y="2060848"/>
            <a:ext cx="4986300" cy="373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857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4067914" cy="4010000"/>
          </a:xfrm>
        </p:spPr>
        <p:txBody>
          <a:bodyPr/>
          <a:lstStyle/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28800"/>
            <a:ext cx="4067914" cy="396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796136" y="1844824"/>
            <a:ext cx="1944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Логические формочки, куб с геометрическими фигурами, Мишка-</a:t>
            </a:r>
            <a:r>
              <a:rPr lang="ru-RU" dirty="0" err="1" smtClean="0">
                <a:solidFill>
                  <a:srgbClr val="0070C0"/>
                </a:solidFill>
              </a:rPr>
              <a:t>сортер</a:t>
            </a:r>
            <a:r>
              <a:rPr lang="ru-RU" dirty="0" smtClean="0">
                <a:solidFill>
                  <a:srgbClr val="0070C0"/>
                </a:solidFill>
              </a:rPr>
              <a:t>, большой музыкальный гриб и домик на лужайке.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74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42D721-90DF-488F-BD1A-201730CCF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Детский манеж</Template>
  <TotalTime>0</TotalTime>
  <Words>527</Words>
  <Application>Microsoft Office PowerPoint</Application>
  <PresentationFormat>Экран (4:3)</PresentationFormat>
  <Paragraphs>43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Tahoma</vt:lpstr>
      <vt:lpstr>Тема Office</vt:lpstr>
      <vt:lpstr>Организация предметно-пространственной развивающей среды  во второй группе  раннего возраста.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предметно-пространственной среды во второй группе раннего возраста.</dc:title>
  <dc:subject/>
  <dc:creator>Серёга</dc:creator>
  <cp:keywords/>
  <dc:description/>
  <cp:lastModifiedBy>Серёга</cp:lastModifiedBy>
  <cp:revision>20</cp:revision>
  <dcterms:created xsi:type="dcterms:W3CDTF">2017-12-03T11:54:00Z</dcterms:created>
  <dcterms:modified xsi:type="dcterms:W3CDTF">2019-02-24T08:14:16Z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